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FF80"/>
    <a:srgbClr val="E7E7FF"/>
    <a:srgbClr val="740A1B"/>
    <a:srgbClr val="EB1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63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0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8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2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3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3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3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3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30EE3-035D-F642-BE4F-816DEA62556A}" type="datetimeFigureOut">
              <a:rPr lang="en-US" smtClean="0"/>
              <a:t>17/08/20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0147A-DDE2-6D44-AC0E-37C7D3E51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6741" y="1199003"/>
            <a:ext cx="857268" cy="683990"/>
          </a:xfrm>
          <a:prstGeom prst="rect">
            <a:avLst/>
          </a:prstGeom>
        </p:spPr>
      </p:pic>
      <p:sp>
        <p:nvSpPr>
          <p:cNvPr id="60" name="Google Shape;137;p7"/>
          <p:cNvSpPr/>
          <p:nvPr/>
        </p:nvSpPr>
        <p:spPr>
          <a:xfrm>
            <a:off x="2808736" y="1787660"/>
            <a:ext cx="1640968" cy="107100"/>
          </a:xfrm>
          <a:prstGeom prst="rect">
            <a:avLst/>
          </a:prstGeom>
          <a:solidFill>
            <a:srgbClr val="E7E7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37;p7"/>
          <p:cNvSpPr/>
          <p:nvPr/>
        </p:nvSpPr>
        <p:spPr>
          <a:xfrm>
            <a:off x="2822541" y="1620141"/>
            <a:ext cx="1640968" cy="107100"/>
          </a:xfrm>
          <a:prstGeom prst="rect">
            <a:avLst/>
          </a:prstGeom>
          <a:solidFill>
            <a:srgbClr val="E7E7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37;p7"/>
          <p:cNvSpPr/>
          <p:nvPr/>
        </p:nvSpPr>
        <p:spPr>
          <a:xfrm>
            <a:off x="2808736" y="1467741"/>
            <a:ext cx="1640968" cy="107100"/>
          </a:xfrm>
          <a:prstGeom prst="rect">
            <a:avLst/>
          </a:prstGeom>
          <a:solidFill>
            <a:srgbClr val="E7E7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137;p7"/>
          <p:cNvSpPr/>
          <p:nvPr/>
        </p:nvSpPr>
        <p:spPr>
          <a:xfrm>
            <a:off x="2822541" y="1467741"/>
            <a:ext cx="1072126" cy="107100"/>
          </a:xfrm>
          <a:prstGeom prst="rect">
            <a:avLst/>
          </a:prstGeom>
          <a:gradFill>
            <a:gsLst>
              <a:gs pos="0">
                <a:srgbClr val="EB1536"/>
              </a:gs>
              <a:gs pos="100000">
                <a:srgbClr val="740A1B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7776" y="0"/>
            <a:ext cx="2056590" cy="552867"/>
          </a:xfrm>
        </p:spPr>
        <p:txBody>
          <a:bodyPr>
            <a:normAutofit/>
          </a:bodyPr>
          <a:lstStyle/>
          <a:p>
            <a:pPr algn="l"/>
            <a:r>
              <a:rPr lang="en-US" sz="1200" dirty="0" err="1" smtClean="0">
                <a:latin typeface="Times"/>
                <a:cs typeface="Times"/>
              </a:rPr>
              <a:t>Prénom</a:t>
            </a:r>
            <a:r>
              <a:rPr lang="en-US" sz="1200" dirty="0" smtClean="0">
                <a:latin typeface="Times"/>
                <a:cs typeface="Times"/>
              </a:rPr>
              <a:t> / </a:t>
            </a:r>
            <a:r>
              <a:rPr lang="en-US" sz="1200" dirty="0" err="1" smtClean="0">
                <a:latin typeface="Times"/>
                <a:cs typeface="Times"/>
              </a:rPr>
              <a:t>R</a:t>
            </a:r>
            <a:r>
              <a:rPr lang="en-US" sz="1200" dirty="0" err="1" smtClean="0">
                <a:latin typeface="Times"/>
                <a:cs typeface="Times"/>
              </a:rPr>
              <a:t>ôle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0"/>
            <a:ext cx="1793776" cy="1951011"/>
          </a:xfrm>
          <a:prstGeom prst="rect">
            <a:avLst/>
          </a:prstGeom>
          <a:noFill/>
          <a:ln>
            <a:solidFill>
              <a:srgbClr val="EB153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85016"/>
            <a:ext cx="1793776" cy="646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Times"/>
                <a:cs typeface="Times"/>
              </a:rPr>
              <a:t>Photo</a:t>
            </a:r>
            <a:endParaRPr lang="en-US" sz="2400" dirty="0">
              <a:latin typeface="Times"/>
              <a:cs typeface="Times"/>
            </a:endParaRPr>
          </a:p>
        </p:txBody>
      </p:sp>
      <p:sp>
        <p:nvSpPr>
          <p:cNvPr id="8" name="Google Shape;121;p7"/>
          <p:cNvSpPr/>
          <p:nvPr/>
        </p:nvSpPr>
        <p:spPr>
          <a:xfrm>
            <a:off x="119201" y="2195167"/>
            <a:ext cx="1674575" cy="727135"/>
          </a:xfrm>
          <a:prstGeom prst="rect">
            <a:avLst/>
          </a:prstGeom>
          <a:solidFill>
            <a:srgbClr val="EB15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122;p7"/>
          <p:cNvSpPr txBox="1"/>
          <p:nvPr/>
        </p:nvSpPr>
        <p:spPr>
          <a:xfrm>
            <a:off x="284576" y="2270883"/>
            <a:ext cx="1380900" cy="5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i="1" dirty="0">
                <a:solidFill>
                  <a:srgbClr val="FFFFFF"/>
                </a:solidFill>
                <a:latin typeface="Times"/>
                <a:ea typeface="Open Sans"/>
                <a:cs typeface="Times"/>
                <a:sym typeface="Open Sans"/>
              </a:rPr>
              <a:t>Sexe</a:t>
            </a:r>
            <a:endParaRPr sz="800" i="1" dirty="0">
              <a:solidFill>
                <a:srgbClr val="FFFFFF"/>
              </a:solidFill>
              <a:latin typeface="Times"/>
              <a:ea typeface="Open Sans"/>
              <a:cs typeface="Times"/>
              <a:sym typeface="Open Sans"/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i="1" dirty="0" smtClean="0">
                <a:solidFill>
                  <a:srgbClr val="FFFFFF"/>
                </a:solidFill>
                <a:latin typeface="Times"/>
                <a:ea typeface="Open Sans"/>
                <a:cs typeface="Times"/>
                <a:sym typeface="Open Sans"/>
              </a:rPr>
              <a:t>Âge</a:t>
            </a:r>
            <a:endParaRPr sz="800" i="1" dirty="0">
              <a:solidFill>
                <a:srgbClr val="FFFFFF"/>
              </a:solidFill>
              <a:latin typeface="Times"/>
              <a:ea typeface="Open Sans"/>
              <a:cs typeface="Times"/>
              <a:sym typeface="Open Sans"/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i="1" dirty="0">
                <a:solidFill>
                  <a:srgbClr val="FFFFFF"/>
                </a:solidFill>
                <a:latin typeface="Times"/>
                <a:ea typeface="Open Sans"/>
                <a:cs typeface="Times"/>
                <a:sym typeface="Open Sans"/>
              </a:rPr>
              <a:t>Situation </a:t>
            </a:r>
            <a:r>
              <a:rPr lang="fr" sz="800" i="1" dirty="0" smtClean="0">
                <a:solidFill>
                  <a:srgbClr val="FFFFFF"/>
                </a:solidFill>
                <a:latin typeface="Times"/>
                <a:ea typeface="Open Sans"/>
                <a:cs typeface="Times"/>
                <a:sym typeface="Open Sans"/>
              </a:rPr>
              <a:t>maritale</a:t>
            </a:r>
            <a:endParaRPr lang="fr-FR" sz="800" i="1" dirty="0" smtClean="0">
              <a:solidFill>
                <a:srgbClr val="FFFFFF"/>
              </a:solidFill>
              <a:latin typeface="Times"/>
              <a:ea typeface="Open Sans"/>
              <a:cs typeface="Times"/>
              <a:sym typeface="Open Sans"/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i="1" dirty="0" smtClean="0">
                <a:solidFill>
                  <a:srgbClr val="FFFFFF"/>
                </a:solidFill>
                <a:latin typeface="Times"/>
                <a:ea typeface="Open Sans"/>
                <a:cs typeface="Times"/>
                <a:sym typeface="Open Sans"/>
              </a:rPr>
              <a:t>Domicile</a:t>
            </a:r>
            <a:endParaRPr sz="800" i="1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13" name="Google Shape;119;p7"/>
          <p:cNvSpPr/>
          <p:nvPr/>
        </p:nvSpPr>
        <p:spPr>
          <a:xfrm>
            <a:off x="4792225" y="1328933"/>
            <a:ext cx="711300" cy="191700"/>
          </a:xfrm>
          <a:prstGeom prst="roundRect">
            <a:avLst>
              <a:gd name="adj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dirty="0">
                <a:solidFill>
                  <a:srgbClr val="FFFFFF"/>
                </a:solidFill>
                <a:latin typeface="Calibri"/>
                <a:ea typeface="Roboto Medium"/>
                <a:cs typeface="Calibri"/>
                <a:sym typeface="Roboto Medium"/>
              </a:rPr>
              <a:t>Keyword 1</a:t>
            </a:r>
            <a:endParaRPr sz="800" dirty="0">
              <a:solidFill>
                <a:srgbClr val="FFFFFF"/>
              </a:solidFill>
              <a:latin typeface="Calibri"/>
              <a:ea typeface="Roboto Medium"/>
              <a:cs typeface="Calibri"/>
              <a:sym typeface="Roboto Medium"/>
            </a:endParaRPr>
          </a:p>
        </p:txBody>
      </p:sp>
      <p:sp>
        <p:nvSpPr>
          <p:cNvPr id="17" name="Google Shape;123;p7"/>
          <p:cNvSpPr txBox="1"/>
          <p:nvPr/>
        </p:nvSpPr>
        <p:spPr>
          <a:xfrm>
            <a:off x="284576" y="3106879"/>
            <a:ext cx="1818600" cy="13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Biographie 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ts val="1100"/>
            </a:pPr>
            <a:endParaRPr lang="fr-FR" sz="800" dirty="0" smtClean="0">
              <a:solidFill>
                <a:srgbClr val="000000"/>
              </a:solidFill>
              <a:cs typeface="Times"/>
            </a:endParaRPr>
          </a:p>
          <a:p>
            <a:pPr>
              <a:lnSpc>
                <a:spcPct val="130000"/>
              </a:lnSpc>
              <a:buClr>
                <a:schemeClr val="dk1"/>
              </a:buClr>
              <a:buSzPts val="1100"/>
            </a:pPr>
            <a:r>
              <a:rPr lang="fr-FR" sz="800" dirty="0" smtClean="0">
                <a:solidFill>
                  <a:srgbClr val="000000"/>
                </a:solidFill>
                <a:cs typeface="Times"/>
              </a:rPr>
              <a:t>Descriptif de son parcours</a:t>
            </a:r>
            <a:br>
              <a:rPr lang="fr-FR" sz="800" dirty="0" smtClean="0">
                <a:solidFill>
                  <a:srgbClr val="000000"/>
                </a:solidFill>
                <a:cs typeface="Times"/>
              </a:rPr>
            </a:br>
            <a:r>
              <a:rPr lang="fr-FR" sz="800" dirty="0" smtClean="0">
                <a:solidFill>
                  <a:srgbClr val="000000"/>
                </a:solidFill>
                <a:cs typeface="Times"/>
              </a:rPr>
              <a:t>personnel </a:t>
            </a:r>
            <a:r>
              <a:rPr lang="fr-FR" sz="800" dirty="0" smtClean="0">
                <a:solidFill>
                  <a:srgbClr val="000000"/>
                </a:solidFill>
                <a:ea typeface="Roboto Light"/>
                <a:cs typeface="Times"/>
              </a:rPr>
              <a:t>et professionnel</a:t>
            </a:r>
            <a:endParaRPr lang="en-US" sz="800" dirty="0">
              <a:solidFill>
                <a:srgbClr val="000000"/>
              </a:solidFill>
              <a:ea typeface="Roboto Light"/>
              <a:cs typeface="Times"/>
            </a:endParaRPr>
          </a:p>
        </p:txBody>
      </p:sp>
      <p:sp>
        <p:nvSpPr>
          <p:cNvPr id="20" name="Google Shape;126;p7"/>
          <p:cNvSpPr txBox="1"/>
          <p:nvPr/>
        </p:nvSpPr>
        <p:spPr>
          <a:xfrm>
            <a:off x="7349793" y="1051000"/>
            <a:ext cx="1251600" cy="1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900">
                <a:solidFill>
                  <a:srgbClr val="6AA84F"/>
                </a:solidFill>
                <a:highlight>
                  <a:srgbClr val="FFFFFF"/>
                </a:highlight>
                <a:latin typeface="Roboto Medium"/>
                <a:ea typeface="Roboto Medium"/>
                <a:cs typeface="Roboto Medium"/>
                <a:sym typeface="Roboto Medium"/>
              </a:rPr>
              <a:t>Stable</a:t>
            </a:r>
            <a:endParaRPr sz="900">
              <a:solidFill>
                <a:srgbClr val="6AA84F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21" name="Google Shape;127;p7"/>
          <p:cNvSpPr txBox="1"/>
          <p:nvPr/>
        </p:nvSpPr>
        <p:spPr>
          <a:xfrm>
            <a:off x="7357906" y="1223419"/>
            <a:ext cx="1743600" cy="1041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Roboto Light"/>
                <a:cs typeface="Calibri"/>
                <a:sym typeface="Roboto Light"/>
              </a:rPr>
              <a:t>Les personnes présentant un profil Stable, sont des personnes réfléchies et tolérantes. Il apporte un soutien et un équilibre, assiste les autres. Il a un grand sens de l’écoute, évite les changements et les conflits. Il apprécie une ambiance ouverte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Roboto Light"/>
                <a:cs typeface="Calibri"/>
                <a:sym typeface="Roboto Light"/>
              </a:rPr>
              <a:t>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Roboto Light"/>
                <a:cs typeface="Calibri"/>
                <a:sym typeface="Roboto Light"/>
              </a:rPr>
              <a:t>et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Roboto Light"/>
                <a:cs typeface="Calibri"/>
                <a:sym typeface="Roboto Light"/>
              </a:rPr>
              <a:t> construit des relations solides au travail.</a:t>
            </a:r>
            <a:endParaRPr sz="700" dirty="0">
              <a:solidFill>
                <a:srgbClr val="000000"/>
              </a:solidFill>
              <a:latin typeface="Calibri"/>
              <a:ea typeface="Roboto Light"/>
              <a:cs typeface="Calibri"/>
              <a:sym typeface="Roboto Light"/>
            </a:endParaRPr>
          </a:p>
        </p:txBody>
      </p:sp>
      <p:sp>
        <p:nvSpPr>
          <p:cNvPr id="22" name="Google Shape;128;p7"/>
          <p:cNvSpPr txBox="1"/>
          <p:nvPr/>
        </p:nvSpPr>
        <p:spPr>
          <a:xfrm>
            <a:off x="2047184" y="4038188"/>
            <a:ext cx="2663100" cy="1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1425" bIns="90000" anchor="t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Objectifs et challenges </a:t>
            </a:r>
          </a:p>
          <a:p>
            <a:pPr>
              <a:lnSpc>
                <a:spcPct val="130000"/>
              </a:lnSpc>
            </a:pPr>
            <a:endParaRPr sz="70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 Light"/>
              <a:buChar char="●"/>
            </a:pPr>
            <a:r>
              <a:rPr lang="fr" sz="800" dirty="0">
                <a:latin typeface="Calibri"/>
                <a:ea typeface="Roboto"/>
                <a:cs typeface="Calibri"/>
                <a:sym typeface="Roboto"/>
              </a:rPr>
              <a:t>Objectif 1</a:t>
            </a:r>
            <a:endParaRPr sz="800" dirty="0"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latin typeface="Calibri"/>
                <a:ea typeface="Roboto"/>
                <a:cs typeface="Calibri"/>
                <a:sym typeface="Roboto"/>
              </a:rPr>
              <a:t>Objectif 2</a:t>
            </a:r>
            <a:endParaRPr sz="800" dirty="0"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latin typeface="Calibri"/>
                <a:ea typeface="Roboto"/>
                <a:cs typeface="Calibri"/>
                <a:sym typeface="Roboto"/>
              </a:rPr>
              <a:t>Objectif 3</a:t>
            </a:r>
            <a:endParaRPr sz="800" dirty="0">
              <a:latin typeface="Calibri"/>
              <a:ea typeface="Roboto"/>
              <a:cs typeface="Calibri"/>
              <a:sym typeface="Roboto"/>
            </a:endParaRPr>
          </a:p>
        </p:txBody>
      </p:sp>
      <p:sp>
        <p:nvSpPr>
          <p:cNvPr id="23" name="Google Shape;129;p7"/>
          <p:cNvSpPr txBox="1"/>
          <p:nvPr/>
        </p:nvSpPr>
        <p:spPr>
          <a:xfrm>
            <a:off x="6467175" y="2369638"/>
            <a:ext cx="2566500" cy="8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1425" bIns="90000" anchor="t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Quelle aide puis-je proposer ? 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Solution 1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Solution 2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Solution 3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</p:txBody>
      </p:sp>
      <p:sp>
        <p:nvSpPr>
          <p:cNvPr id="24" name="Google Shape;130;p7"/>
          <p:cNvSpPr txBox="1"/>
          <p:nvPr/>
        </p:nvSpPr>
        <p:spPr>
          <a:xfrm>
            <a:off x="2047183" y="5376448"/>
            <a:ext cx="2685600" cy="9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1425" bIns="90000" anchor="t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Problématiques</a:t>
            </a:r>
            <a:endParaRPr sz="1000" dirty="0">
              <a:solidFill>
                <a:srgbClr val="000000"/>
              </a:solidFill>
              <a:latin typeface="Times"/>
              <a:ea typeface="Roboto"/>
              <a:cs typeface="Times"/>
              <a:sym typeface="Roboto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Problématique 1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Problématique 2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Problématique </a:t>
            </a:r>
            <a:r>
              <a:rPr lang="fr" sz="800" dirty="0" smtClean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3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</p:txBody>
      </p:sp>
      <p:sp>
        <p:nvSpPr>
          <p:cNvPr id="25" name="Google Shape;131;p7"/>
          <p:cNvSpPr txBox="1"/>
          <p:nvPr/>
        </p:nvSpPr>
        <p:spPr>
          <a:xfrm>
            <a:off x="6467175" y="3691373"/>
            <a:ext cx="2663100" cy="1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1425" bIns="90000" anchor="t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Quelles objections peuvent m’</a:t>
            </a: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être opposées</a:t>
            </a: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? </a:t>
            </a:r>
            <a:endParaRPr sz="100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Objection 1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Objection 2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Objection 3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</p:txBody>
      </p:sp>
      <p:sp>
        <p:nvSpPr>
          <p:cNvPr id="26" name="Google Shape;132;p7"/>
          <p:cNvSpPr txBox="1"/>
          <p:nvPr/>
        </p:nvSpPr>
        <p:spPr>
          <a:xfrm>
            <a:off x="4705253" y="5392416"/>
            <a:ext cx="2753700" cy="7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1425" bIns="90000" anchor="t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Médias préférés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Source 1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Source 2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marR="0" lvl="0" indent="-80449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700"/>
              <a:buFont typeface="Roboto"/>
              <a:buChar char="●"/>
            </a:pPr>
            <a:r>
              <a:rPr lang="fr" sz="800" dirty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Source 3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</p:txBody>
      </p:sp>
      <p:sp>
        <p:nvSpPr>
          <p:cNvPr id="31" name="Google Shape;137;p7"/>
          <p:cNvSpPr/>
          <p:nvPr/>
        </p:nvSpPr>
        <p:spPr>
          <a:xfrm>
            <a:off x="2822540" y="1787660"/>
            <a:ext cx="1147385" cy="107100"/>
          </a:xfrm>
          <a:prstGeom prst="rect">
            <a:avLst/>
          </a:prstGeom>
          <a:gradFill>
            <a:gsLst>
              <a:gs pos="0">
                <a:srgbClr val="EB1536"/>
              </a:gs>
              <a:gs pos="100000">
                <a:srgbClr val="740A1B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138;p7"/>
          <p:cNvSpPr txBox="1"/>
          <p:nvPr/>
        </p:nvSpPr>
        <p:spPr>
          <a:xfrm>
            <a:off x="2047183" y="513861"/>
            <a:ext cx="2066399" cy="379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i="1" dirty="0" smtClean="0">
                <a:solidFill>
                  <a:srgbClr val="282828"/>
                </a:solidFill>
                <a:latin typeface="Times"/>
                <a:ea typeface="Roboto Medium"/>
                <a:cs typeface="Times"/>
                <a:sym typeface="Roboto Medium"/>
              </a:rPr>
              <a:t>« </a:t>
            </a:r>
            <a:r>
              <a:rPr lang="fr" sz="800" i="1" dirty="0" smtClean="0">
                <a:solidFill>
                  <a:srgbClr val="282828"/>
                </a:solidFill>
                <a:latin typeface="Times"/>
                <a:ea typeface="Roboto Medium"/>
                <a:cs typeface="Times"/>
                <a:sym typeface="Roboto Medium"/>
              </a:rPr>
              <a:t>Citations fréquentes</a:t>
            </a:r>
            <a:r>
              <a:rPr lang="fr-FR" sz="800" i="1" dirty="0" smtClean="0">
                <a:solidFill>
                  <a:srgbClr val="282828"/>
                </a:solidFill>
                <a:latin typeface="Times"/>
                <a:ea typeface="Roboto Medium"/>
                <a:cs typeface="Times"/>
                <a:sym typeface="Roboto Medium"/>
              </a:rPr>
              <a:t> </a:t>
            </a:r>
            <a:r>
              <a:rPr lang="fr" sz="800" i="1" dirty="0" smtClean="0">
                <a:solidFill>
                  <a:srgbClr val="282828"/>
                </a:solidFill>
                <a:latin typeface="Times"/>
                <a:ea typeface="Roboto Medium"/>
                <a:cs typeface="Times"/>
                <a:sym typeface="Roboto Medium"/>
              </a:rPr>
              <a:t>de </a:t>
            </a:r>
            <a:r>
              <a:rPr lang="fr" sz="800" i="1" dirty="0">
                <a:solidFill>
                  <a:srgbClr val="282828"/>
                </a:solidFill>
                <a:latin typeface="Times"/>
                <a:ea typeface="Roboto Medium"/>
                <a:cs typeface="Times"/>
                <a:sym typeface="Roboto Medium"/>
              </a:rPr>
              <a:t>ce </a:t>
            </a:r>
            <a:r>
              <a:rPr lang="fr" sz="800" i="1" dirty="0" smtClean="0">
                <a:solidFill>
                  <a:srgbClr val="282828"/>
                </a:solidFill>
                <a:latin typeface="Times"/>
                <a:ea typeface="Roboto Medium"/>
                <a:cs typeface="Times"/>
                <a:sym typeface="Roboto Medium"/>
              </a:rPr>
              <a:t>persona</a:t>
            </a:r>
            <a:r>
              <a:rPr lang="fr-FR" sz="800" i="1" dirty="0">
                <a:solidFill>
                  <a:srgbClr val="282828"/>
                </a:solidFill>
                <a:latin typeface="Times"/>
                <a:ea typeface="Roboto Medium"/>
                <a:cs typeface="Times"/>
                <a:sym typeface="Roboto Medium"/>
              </a:rPr>
              <a:t> </a:t>
            </a:r>
            <a:r>
              <a:rPr lang="fr-FR" sz="2000" i="1" dirty="0" smtClean="0">
                <a:solidFill>
                  <a:srgbClr val="282828"/>
                </a:solidFill>
                <a:latin typeface="Times"/>
                <a:ea typeface="Roboto Medium"/>
                <a:cs typeface="Times"/>
                <a:sym typeface="Roboto Medium"/>
              </a:rPr>
              <a:t>»</a:t>
            </a:r>
            <a:endParaRPr sz="2000" i="1" dirty="0">
              <a:solidFill>
                <a:srgbClr val="282828"/>
              </a:solidFill>
              <a:latin typeface="Times"/>
              <a:ea typeface="Roboto Medium"/>
              <a:cs typeface="Times"/>
              <a:sym typeface="Roboto Medium"/>
            </a:endParaRPr>
          </a:p>
        </p:txBody>
      </p:sp>
      <p:sp>
        <p:nvSpPr>
          <p:cNvPr id="33" name="Google Shape;139;p7"/>
          <p:cNvSpPr/>
          <p:nvPr/>
        </p:nvSpPr>
        <p:spPr>
          <a:xfrm>
            <a:off x="5545177" y="1328933"/>
            <a:ext cx="711300" cy="191700"/>
          </a:xfrm>
          <a:prstGeom prst="roundRect">
            <a:avLst>
              <a:gd name="adj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dirty="0">
                <a:solidFill>
                  <a:srgbClr val="FFFFFF"/>
                </a:solidFill>
                <a:latin typeface="Calibri"/>
                <a:ea typeface="Roboto Medium"/>
                <a:cs typeface="Calibri"/>
                <a:sym typeface="Roboto Medium"/>
              </a:rPr>
              <a:t>Keyword 2</a:t>
            </a:r>
            <a:endParaRPr sz="800" dirty="0">
              <a:solidFill>
                <a:srgbClr val="FFFFFF"/>
              </a:solidFill>
              <a:latin typeface="Calibri"/>
              <a:ea typeface="Roboto Medium"/>
              <a:cs typeface="Calibri"/>
              <a:sym typeface="Roboto Medium"/>
            </a:endParaRPr>
          </a:p>
        </p:txBody>
      </p:sp>
      <p:sp>
        <p:nvSpPr>
          <p:cNvPr id="34" name="Google Shape;140;p7"/>
          <p:cNvSpPr/>
          <p:nvPr/>
        </p:nvSpPr>
        <p:spPr>
          <a:xfrm>
            <a:off x="4792225" y="1545233"/>
            <a:ext cx="1489800" cy="191700"/>
          </a:xfrm>
          <a:prstGeom prst="roundRect">
            <a:avLst>
              <a:gd name="adj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dirty="0">
                <a:solidFill>
                  <a:srgbClr val="FFFFFF"/>
                </a:solidFill>
                <a:latin typeface="Calibri"/>
                <a:ea typeface="Roboto Medium"/>
                <a:cs typeface="Calibri"/>
                <a:sym typeface="Roboto Medium"/>
              </a:rPr>
              <a:t>Keyword 3</a:t>
            </a:r>
            <a:endParaRPr sz="800" dirty="0">
              <a:solidFill>
                <a:srgbClr val="FFFFFF"/>
              </a:solidFill>
              <a:latin typeface="Calibri"/>
              <a:ea typeface="Roboto Medium"/>
              <a:cs typeface="Calibri"/>
              <a:sym typeface="Roboto Medium"/>
            </a:endParaRPr>
          </a:p>
        </p:txBody>
      </p:sp>
      <p:sp>
        <p:nvSpPr>
          <p:cNvPr id="35" name="Google Shape;141;p7"/>
          <p:cNvSpPr/>
          <p:nvPr/>
        </p:nvSpPr>
        <p:spPr>
          <a:xfrm>
            <a:off x="4792225" y="2561434"/>
            <a:ext cx="1464252" cy="773356"/>
          </a:xfrm>
          <a:prstGeom prst="roundRect">
            <a:avLst>
              <a:gd name="adj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700" dirty="0">
                <a:solidFill>
                  <a:srgbClr val="FFFFFF"/>
                </a:solidFill>
                <a:latin typeface="Calibri"/>
                <a:ea typeface="Roboto Medium"/>
                <a:cs typeface="Calibri"/>
                <a:sym typeface="Roboto Medium"/>
              </a:rPr>
              <a:t>Logo marque 1</a:t>
            </a:r>
            <a:endParaRPr sz="700" dirty="0">
              <a:solidFill>
                <a:srgbClr val="FFFFFF"/>
              </a:solidFill>
              <a:latin typeface="Calibri"/>
              <a:ea typeface="Roboto Medium"/>
              <a:cs typeface="Calibri"/>
              <a:sym typeface="Roboto Medium"/>
            </a:endParaRPr>
          </a:p>
        </p:txBody>
      </p:sp>
      <p:sp>
        <p:nvSpPr>
          <p:cNvPr id="36" name="Google Shape;142;p7"/>
          <p:cNvSpPr/>
          <p:nvPr/>
        </p:nvSpPr>
        <p:spPr>
          <a:xfrm>
            <a:off x="4792225" y="3410046"/>
            <a:ext cx="1464252" cy="773356"/>
          </a:xfrm>
          <a:prstGeom prst="roundRect">
            <a:avLst>
              <a:gd name="adj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dirty="0">
                <a:solidFill>
                  <a:srgbClr val="FFFFFF"/>
                </a:solidFill>
                <a:latin typeface="Calibri"/>
                <a:ea typeface="Roboto Medium"/>
                <a:cs typeface="Calibri"/>
                <a:sym typeface="Roboto Medium"/>
              </a:rPr>
              <a:t>Logo marque 2</a:t>
            </a:r>
            <a:endParaRPr sz="800" dirty="0">
              <a:solidFill>
                <a:srgbClr val="FFFFFF"/>
              </a:solidFill>
              <a:latin typeface="Calibri"/>
              <a:ea typeface="Roboto Medium"/>
              <a:cs typeface="Calibri"/>
              <a:sym typeface="Roboto Medium"/>
            </a:endParaRPr>
          </a:p>
        </p:txBody>
      </p:sp>
      <p:sp>
        <p:nvSpPr>
          <p:cNvPr id="38" name="Google Shape;137;p7"/>
          <p:cNvSpPr/>
          <p:nvPr/>
        </p:nvSpPr>
        <p:spPr>
          <a:xfrm>
            <a:off x="2822540" y="1630011"/>
            <a:ext cx="959237" cy="97442"/>
          </a:xfrm>
          <a:prstGeom prst="rect">
            <a:avLst/>
          </a:prstGeom>
          <a:gradFill>
            <a:gsLst>
              <a:gs pos="0">
                <a:srgbClr val="EB1536"/>
              </a:gs>
              <a:gs pos="100000">
                <a:srgbClr val="740A1B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137;p7"/>
          <p:cNvSpPr/>
          <p:nvPr/>
        </p:nvSpPr>
        <p:spPr>
          <a:xfrm>
            <a:off x="0" y="6429170"/>
            <a:ext cx="9144000" cy="428830"/>
          </a:xfrm>
          <a:prstGeom prst="rect">
            <a:avLst/>
          </a:prstGeom>
          <a:gradFill>
            <a:gsLst>
              <a:gs pos="0">
                <a:srgbClr val="EB1536"/>
              </a:gs>
              <a:gs pos="100000">
                <a:srgbClr val="740A1B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121;p7"/>
          <p:cNvSpPr/>
          <p:nvPr/>
        </p:nvSpPr>
        <p:spPr>
          <a:xfrm>
            <a:off x="119201" y="3059289"/>
            <a:ext cx="1674575" cy="1502509"/>
          </a:xfrm>
          <a:prstGeom prst="rect">
            <a:avLst/>
          </a:prstGeom>
          <a:noFill/>
          <a:ln>
            <a:solidFill>
              <a:srgbClr val="EB1536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123;p7"/>
          <p:cNvSpPr txBox="1"/>
          <p:nvPr/>
        </p:nvSpPr>
        <p:spPr>
          <a:xfrm>
            <a:off x="284576" y="4687766"/>
            <a:ext cx="1818600" cy="703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Personnalité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ts val="1100"/>
            </a:pPr>
            <a:endParaRPr lang="fr-FR" sz="800" dirty="0" smtClean="0">
              <a:solidFill>
                <a:srgbClr val="000000"/>
              </a:solidFill>
              <a:cs typeface="Times"/>
            </a:endParaRPr>
          </a:p>
          <a:p>
            <a:pPr>
              <a:lnSpc>
                <a:spcPct val="130000"/>
              </a:lnSpc>
              <a:buClr>
                <a:schemeClr val="dk1"/>
              </a:buClr>
              <a:buSzPts val="1100"/>
            </a:pPr>
            <a:r>
              <a:rPr lang="fr-FR" sz="800" dirty="0" smtClean="0">
                <a:solidFill>
                  <a:srgbClr val="000000"/>
                </a:solidFill>
                <a:cs typeface="Times"/>
              </a:rPr>
              <a:t>Liste des qualités</a:t>
            </a:r>
            <a:endParaRPr lang="en-US" sz="800" dirty="0">
              <a:solidFill>
                <a:srgbClr val="000000"/>
              </a:solidFill>
              <a:ea typeface="Roboto Light"/>
              <a:cs typeface="Times"/>
            </a:endParaRPr>
          </a:p>
        </p:txBody>
      </p:sp>
      <p:sp>
        <p:nvSpPr>
          <p:cNvPr id="43" name="Google Shape;121;p7"/>
          <p:cNvSpPr/>
          <p:nvPr/>
        </p:nvSpPr>
        <p:spPr>
          <a:xfrm>
            <a:off x="119201" y="4687211"/>
            <a:ext cx="1674575" cy="751255"/>
          </a:xfrm>
          <a:prstGeom prst="rect">
            <a:avLst/>
          </a:prstGeom>
          <a:noFill/>
          <a:ln>
            <a:solidFill>
              <a:srgbClr val="EB1536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123;p7"/>
          <p:cNvSpPr txBox="1"/>
          <p:nvPr/>
        </p:nvSpPr>
        <p:spPr>
          <a:xfrm>
            <a:off x="284576" y="5573641"/>
            <a:ext cx="1818600" cy="703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Freins &amp; réticences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ts val="1100"/>
            </a:pPr>
            <a:endParaRPr lang="fr-FR" sz="800" dirty="0" smtClean="0">
              <a:solidFill>
                <a:srgbClr val="000000"/>
              </a:solidFill>
              <a:cs typeface="Times"/>
            </a:endParaRPr>
          </a:p>
          <a:p>
            <a:pPr>
              <a:lnSpc>
                <a:spcPct val="130000"/>
              </a:lnSpc>
              <a:buClr>
                <a:schemeClr val="dk1"/>
              </a:buClr>
              <a:buSzPts val="1100"/>
            </a:pPr>
            <a:r>
              <a:rPr lang="fr-FR" sz="800" dirty="0" smtClean="0">
                <a:solidFill>
                  <a:srgbClr val="000000"/>
                </a:solidFill>
                <a:cs typeface="Times"/>
              </a:rPr>
              <a:t>Liste des craintes principales</a:t>
            </a:r>
            <a:endParaRPr lang="en-US" sz="800" dirty="0">
              <a:solidFill>
                <a:srgbClr val="000000"/>
              </a:solidFill>
              <a:ea typeface="Roboto Light"/>
              <a:cs typeface="Times"/>
            </a:endParaRPr>
          </a:p>
        </p:txBody>
      </p:sp>
      <p:sp>
        <p:nvSpPr>
          <p:cNvPr id="45" name="Google Shape;121;p7"/>
          <p:cNvSpPr/>
          <p:nvPr/>
        </p:nvSpPr>
        <p:spPr>
          <a:xfrm>
            <a:off x="119201" y="5573086"/>
            <a:ext cx="1674575" cy="751255"/>
          </a:xfrm>
          <a:prstGeom prst="rect">
            <a:avLst/>
          </a:prstGeom>
          <a:noFill/>
          <a:ln>
            <a:solidFill>
              <a:srgbClr val="EB1536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123;p7"/>
          <p:cNvSpPr txBox="1"/>
          <p:nvPr/>
        </p:nvSpPr>
        <p:spPr>
          <a:xfrm>
            <a:off x="2279656" y="2236454"/>
            <a:ext cx="1814709" cy="13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Info. professionnelles</a:t>
            </a:r>
          </a:p>
          <a:p>
            <a:endParaRPr lang="fr-FR" sz="800" dirty="0" smtClean="0">
              <a:latin typeface="Times"/>
              <a:cs typeface="Times"/>
            </a:endParaRPr>
          </a:p>
          <a:p>
            <a:r>
              <a:rPr lang="fr-FR" sz="800" dirty="0" smtClean="0">
                <a:latin typeface="Calibri"/>
                <a:cs typeface="Calibri"/>
              </a:rPr>
              <a:t>Poste</a:t>
            </a:r>
            <a:endParaRPr lang="en-US" sz="800" dirty="0">
              <a:latin typeface="Calibri"/>
              <a:cs typeface="Calibri"/>
            </a:endParaRPr>
          </a:p>
          <a:p>
            <a:r>
              <a:rPr lang="fr-FR" sz="800" dirty="0">
                <a:latin typeface="Calibri"/>
                <a:cs typeface="Calibri"/>
              </a:rPr>
              <a:t>Depuis combien de temps</a:t>
            </a:r>
            <a:endParaRPr lang="en-US" sz="800" dirty="0">
              <a:latin typeface="Calibri"/>
              <a:cs typeface="Calibri"/>
            </a:endParaRPr>
          </a:p>
          <a:p>
            <a:r>
              <a:rPr lang="fr-FR" sz="800" dirty="0">
                <a:latin typeface="Calibri"/>
                <a:cs typeface="Calibri"/>
              </a:rPr>
              <a:t>Entreprise</a:t>
            </a:r>
            <a:endParaRPr lang="en-US" sz="800" dirty="0">
              <a:latin typeface="Calibri"/>
              <a:cs typeface="Calibri"/>
            </a:endParaRPr>
          </a:p>
          <a:p>
            <a:r>
              <a:rPr lang="fr-FR" sz="800" dirty="0" smtClean="0">
                <a:latin typeface="Calibri"/>
                <a:cs typeface="Calibri"/>
              </a:rPr>
              <a:t>Revenus</a:t>
            </a:r>
            <a:endParaRPr lang="en-US" sz="800" dirty="0">
              <a:latin typeface="Calibri"/>
              <a:cs typeface="Calibri"/>
            </a:endParaRPr>
          </a:p>
        </p:txBody>
      </p:sp>
      <p:sp>
        <p:nvSpPr>
          <p:cNvPr id="47" name="Google Shape;121;p7"/>
          <p:cNvSpPr/>
          <p:nvPr/>
        </p:nvSpPr>
        <p:spPr>
          <a:xfrm>
            <a:off x="2122438" y="2214264"/>
            <a:ext cx="2327266" cy="1502509"/>
          </a:xfrm>
          <a:prstGeom prst="rect">
            <a:avLst/>
          </a:prstGeom>
          <a:noFill/>
          <a:ln>
            <a:solidFill>
              <a:srgbClr val="EB1536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Rectangle 47"/>
          <p:cNvSpPr/>
          <p:nvPr/>
        </p:nvSpPr>
        <p:spPr>
          <a:xfrm>
            <a:off x="2122439" y="1120493"/>
            <a:ext cx="1222360" cy="28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Critères principaux</a:t>
            </a:r>
            <a:endParaRPr lang="fr-FR" sz="1000" i="1" dirty="0" smtClean="0">
              <a:solidFill>
                <a:srgbClr val="000000"/>
              </a:solidFill>
              <a:latin typeface="Times"/>
              <a:ea typeface="Roboto Light"/>
              <a:cs typeface="Times"/>
              <a:sym typeface="Roboto Ligh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22439" y="1378802"/>
            <a:ext cx="775040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800" i="1" dirty="0" smtClean="0">
                <a:solidFill>
                  <a:srgbClr val="000000"/>
                </a:solidFill>
                <a:latin typeface="Calibri"/>
                <a:ea typeface="Roboto Light"/>
                <a:cs typeface="Calibri"/>
                <a:sym typeface="Roboto Light"/>
              </a:rPr>
              <a:t>Décisionnaire</a:t>
            </a:r>
            <a:r>
              <a:rPr lang="fr-FR" sz="800" i="1" dirty="0" smtClean="0">
                <a:solidFill>
                  <a:srgbClr val="000000"/>
                </a:solidFill>
                <a:latin typeface="Calibri"/>
                <a:ea typeface="Roboto Light"/>
                <a:cs typeface="Calibri"/>
                <a:sym typeface="Roboto Light"/>
              </a:rPr>
              <a:t/>
            </a:r>
            <a:br>
              <a:rPr lang="fr-FR" sz="800" i="1" dirty="0" smtClean="0">
                <a:solidFill>
                  <a:srgbClr val="000000"/>
                </a:solidFill>
                <a:latin typeface="Calibri"/>
                <a:ea typeface="Roboto Light"/>
                <a:cs typeface="Calibri"/>
                <a:sym typeface="Roboto Light"/>
              </a:rPr>
            </a:br>
            <a:r>
              <a:rPr lang="fr-FR" sz="800" i="1" dirty="0" smtClean="0">
                <a:solidFill>
                  <a:srgbClr val="000000"/>
                </a:solidFill>
                <a:latin typeface="Calibri"/>
                <a:ea typeface="Roboto Light"/>
                <a:cs typeface="Calibri"/>
                <a:sym typeface="Roboto Light"/>
              </a:rPr>
              <a:t>Disponible</a:t>
            </a:r>
          </a:p>
          <a:p>
            <a:pPr>
              <a:lnSpc>
                <a:spcPct val="130000"/>
              </a:lnSpc>
            </a:pPr>
            <a:r>
              <a:rPr lang="fr-FR" sz="800" i="1" dirty="0" smtClean="0">
                <a:solidFill>
                  <a:srgbClr val="000000"/>
                </a:solidFill>
                <a:latin typeface="Calibri"/>
                <a:ea typeface="Roboto Light"/>
                <a:cs typeface="Calibri"/>
                <a:sym typeface="Roboto Light"/>
              </a:rPr>
              <a:t>Ouvert</a:t>
            </a:r>
            <a:endParaRPr lang="fr-FR" sz="800" i="1" dirty="0" smtClean="0">
              <a:solidFill>
                <a:srgbClr val="000000"/>
              </a:solidFill>
              <a:latin typeface="Calibri"/>
              <a:ea typeface="Roboto Light"/>
              <a:cs typeface="Calibri"/>
              <a:sym typeface="Roboto Ligh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792225" y="982350"/>
            <a:ext cx="712906" cy="28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Mots clés</a:t>
            </a:r>
            <a:endParaRPr lang="fr-FR" sz="1000" i="1" dirty="0" smtClean="0">
              <a:solidFill>
                <a:srgbClr val="000000"/>
              </a:solidFill>
              <a:latin typeface="Times"/>
              <a:ea typeface="Roboto Light"/>
              <a:cs typeface="Times"/>
              <a:sym typeface="Roboto Light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792225" y="2109871"/>
            <a:ext cx="1185416" cy="28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Marques préférées</a:t>
            </a:r>
            <a:endParaRPr lang="fr-FR" sz="1000" i="1" dirty="0" smtClean="0">
              <a:solidFill>
                <a:srgbClr val="000000"/>
              </a:solidFill>
              <a:latin typeface="Times"/>
              <a:ea typeface="Roboto Light"/>
              <a:cs typeface="Times"/>
              <a:sym typeface="Roboto Light"/>
            </a:endParaRPr>
          </a:p>
        </p:txBody>
      </p:sp>
      <p:sp>
        <p:nvSpPr>
          <p:cNvPr id="54" name="Google Shape;142;p7"/>
          <p:cNvSpPr/>
          <p:nvPr/>
        </p:nvSpPr>
        <p:spPr>
          <a:xfrm>
            <a:off x="4792225" y="4263460"/>
            <a:ext cx="1464252" cy="773356"/>
          </a:xfrm>
          <a:prstGeom prst="roundRect">
            <a:avLst>
              <a:gd name="adj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800" dirty="0">
                <a:solidFill>
                  <a:srgbClr val="FFFFFF"/>
                </a:solidFill>
                <a:latin typeface="Calibri"/>
                <a:ea typeface="Roboto Medium"/>
                <a:cs typeface="Calibri"/>
                <a:sym typeface="Roboto Medium"/>
              </a:rPr>
              <a:t>Logo marque </a:t>
            </a:r>
            <a:r>
              <a:rPr lang="fr-FR" sz="800" dirty="0" smtClean="0">
                <a:solidFill>
                  <a:srgbClr val="FFFFFF"/>
                </a:solidFill>
                <a:latin typeface="Calibri"/>
                <a:ea typeface="Roboto Medium"/>
                <a:cs typeface="Calibri"/>
                <a:sym typeface="Roboto Medium"/>
              </a:rPr>
              <a:t>3</a:t>
            </a:r>
            <a:endParaRPr sz="800" dirty="0">
              <a:solidFill>
                <a:srgbClr val="FFFFFF"/>
              </a:solidFill>
              <a:latin typeface="Calibri"/>
              <a:ea typeface="Roboto Medium"/>
              <a:cs typeface="Calibri"/>
              <a:sym typeface="Roboto Medium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2122438" y="5131960"/>
            <a:ext cx="2327266" cy="0"/>
          </a:xfrm>
          <a:prstGeom prst="line">
            <a:avLst/>
          </a:prstGeom>
          <a:ln w="3175" cmpd="sng">
            <a:solidFill>
              <a:srgbClr val="EB153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Google Shape;120;p7"/>
          <p:cNvPicPr preferRelativeResize="0"/>
          <p:nvPr/>
        </p:nvPicPr>
        <p:blipFill rotWithShape="1">
          <a:blip r:embed="rId3">
            <a:alphaModFix/>
          </a:blip>
          <a:srcRect l="12754"/>
          <a:stretch/>
        </p:blipFill>
        <p:spPr>
          <a:xfrm rot="7101224">
            <a:off x="6588852" y="1159603"/>
            <a:ext cx="761824" cy="837834"/>
          </a:xfrm>
          <a:prstGeom prst="rect">
            <a:avLst/>
          </a:prstGeom>
          <a:noFill/>
          <a:ln>
            <a:noFill/>
          </a:ln>
          <a:effectLst>
            <a:outerShdw blurRad="100013" dist="9525" dir="1680000" algn="bl" rotWithShape="0">
              <a:srgbClr val="000000">
                <a:alpha val="55000"/>
              </a:srgbClr>
            </a:outerShdw>
          </a:effectLst>
        </p:spPr>
      </p:pic>
      <p:sp>
        <p:nvSpPr>
          <p:cNvPr id="64" name="Google Shape;131;p7"/>
          <p:cNvSpPr txBox="1"/>
          <p:nvPr/>
        </p:nvSpPr>
        <p:spPr>
          <a:xfrm>
            <a:off x="6467175" y="5036816"/>
            <a:ext cx="2663100" cy="1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1425" bIns="90000" anchor="t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fr-FR" sz="1000" i="1" dirty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H</a:t>
            </a:r>
            <a:r>
              <a:rPr lang="fr-FR" sz="1000" i="1" dirty="0" smtClean="0">
                <a:solidFill>
                  <a:srgbClr val="000000"/>
                </a:solidFill>
                <a:latin typeface="Times"/>
                <a:ea typeface="Roboto Light"/>
                <a:cs typeface="Times"/>
                <a:sym typeface="Roboto Light"/>
              </a:rPr>
              <a:t>abitudes ? </a:t>
            </a:r>
            <a:endParaRPr sz="1000" dirty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700" dirty="0" smtClean="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 smtClean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Quelles sont ses habitudes et infos sur 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 smtClean="0">
                <a:solidFill>
                  <a:srgbClr val="000000"/>
                </a:solidFill>
                <a:latin typeface="Calibri"/>
                <a:ea typeface="Roboto"/>
                <a:cs typeface="Calibri"/>
                <a:sym typeface="Roboto"/>
              </a:rPr>
              <a:t>son mode de vie ? </a:t>
            </a:r>
            <a:endParaRPr sz="800" dirty="0">
              <a:solidFill>
                <a:srgbClr val="000000"/>
              </a:solidFill>
              <a:latin typeface="Calibri"/>
              <a:ea typeface="Roboto"/>
              <a:cs typeface="Calibri"/>
              <a:sym typeface="Roboto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6467175" y="3493660"/>
            <a:ext cx="2505375" cy="0"/>
          </a:xfrm>
          <a:prstGeom prst="line">
            <a:avLst/>
          </a:prstGeom>
          <a:ln w="3175" cmpd="sng">
            <a:solidFill>
              <a:srgbClr val="EB153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Google Shape;121;p7"/>
          <p:cNvSpPr/>
          <p:nvPr/>
        </p:nvSpPr>
        <p:spPr>
          <a:xfrm>
            <a:off x="6467175" y="4941211"/>
            <a:ext cx="2505374" cy="1383130"/>
          </a:xfrm>
          <a:prstGeom prst="rect">
            <a:avLst/>
          </a:prstGeom>
          <a:noFill/>
          <a:ln>
            <a:solidFill>
              <a:srgbClr val="EB1536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9" name="Picture 68" descr="Logo_blanc@3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482" y="6479970"/>
            <a:ext cx="872067" cy="34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48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559" y="1885465"/>
            <a:ext cx="857268" cy="683990"/>
          </a:xfrm>
          <a:prstGeom prst="rect">
            <a:avLst/>
          </a:prstGeom>
        </p:spPr>
      </p:pic>
      <p:sp>
        <p:nvSpPr>
          <p:cNvPr id="5" name="Google Shape;126;p7"/>
          <p:cNvSpPr txBox="1"/>
          <p:nvPr/>
        </p:nvSpPr>
        <p:spPr>
          <a:xfrm>
            <a:off x="5767611" y="1737462"/>
            <a:ext cx="1251600" cy="1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 smtClean="0">
                <a:solidFill>
                  <a:srgbClr val="FFCC66"/>
                </a:solidFill>
                <a:highlight>
                  <a:srgbClr val="FFFFFF"/>
                </a:highlight>
                <a:latin typeface="Roboto Medium"/>
                <a:ea typeface="Roboto Medium"/>
                <a:cs typeface="Roboto Medium"/>
                <a:sym typeface="Roboto Medium"/>
              </a:rPr>
              <a:t>Influent</a:t>
            </a:r>
            <a:endParaRPr sz="900" dirty="0">
              <a:solidFill>
                <a:srgbClr val="FFCC66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6" name="Google Shape;127;p7"/>
          <p:cNvSpPr txBox="1"/>
          <p:nvPr/>
        </p:nvSpPr>
        <p:spPr>
          <a:xfrm>
            <a:off x="5775724" y="1909881"/>
            <a:ext cx="1743600" cy="1041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Les personnes présentant un profil Influent, sont des personnes actives et tolérantes.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Elle favorise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une ambiance animée,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partage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ses visions optimistes,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apprécie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le travail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d’équipe. Elle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Aime partager des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idées communique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verbalement et stimule les autres.</a:t>
            </a:r>
            <a:endParaRPr sz="700" dirty="0">
              <a:solidFill>
                <a:srgbClr val="000000"/>
              </a:solidFill>
              <a:latin typeface="Calibri"/>
              <a:ea typeface="Roboto Light"/>
              <a:cs typeface="Calibri"/>
              <a:sym typeface="Roboto Light"/>
            </a:endParaRPr>
          </a:p>
        </p:txBody>
      </p:sp>
      <p:pic>
        <p:nvPicPr>
          <p:cNvPr id="7" name="Google Shape;120;p7"/>
          <p:cNvPicPr preferRelativeResize="0"/>
          <p:nvPr/>
        </p:nvPicPr>
        <p:blipFill rotWithShape="1">
          <a:blip r:embed="rId3">
            <a:alphaModFix/>
          </a:blip>
          <a:srcRect l="12754"/>
          <a:stretch/>
        </p:blipFill>
        <p:spPr>
          <a:xfrm rot="3227448">
            <a:off x="5057472" y="1862999"/>
            <a:ext cx="761824" cy="837834"/>
          </a:xfrm>
          <a:prstGeom prst="rect">
            <a:avLst/>
          </a:prstGeom>
          <a:noFill/>
          <a:ln>
            <a:noFill/>
          </a:ln>
          <a:effectLst>
            <a:outerShdw blurRad="100013" dist="9525" dir="1680000" algn="bl" rotWithShape="0">
              <a:srgbClr val="000000">
                <a:alpha val="5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560" y="4462412"/>
            <a:ext cx="857268" cy="683990"/>
          </a:xfrm>
          <a:prstGeom prst="rect">
            <a:avLst/>
          </a:prstGeom>
        </p:spPr>
      </p:pic>
      <p:sp>
        <p:nvSpPr>
          <p:cNvPr id="9" name="Google Shape;126;p7"/>
          <p:cNvSpPr txBox="1"/>
          <p:nvPr/>
        </p:nvSpPr>
        <p:spPr>
          <a:xfrm>
            <a:off x="5767612" y="4314409"/>
            <a:ext cx="1251600" cy="1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" sz="900" dirty="0" smtClean="0">
                <a:solidFill>
                  <a:srgbClr val="3C78D8"/>
                </a:solidFill>
                <a:highlight>
                  <a:srgbClr val="FFFFFF"/>
                </a:highlight>
                <a:latin typeface="Roboto Medium"/>
                <a:ea typeface="Roboto Medium"/>
                <a:cs typeface="Roboto Medium"/>
                <a:sym typeface="Roboto Medium"/>
              </a:rPr>
              <a:t>Consciencieux</a:t>
            </a:r>
            <a:endParaRPr sz="900" dirty="0">
              <a:solidFill>
                <a:srgbClr val="6AA84F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0" name="Google Shape;127;p7"/>
          <p:cNvSpPr txBox="1"/>
          <p:nvPr/>
        </p:nvSpPr>
        <p:spPr>
          <a:xfrm>
            <a:off x="5775725" y="4486828"/>
            <a:ext cx="1743600" cy="1041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Les personnes présentant un profil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,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sont des personnes réfléchies et contestataires.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Elle préfère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une atmosphère feutrée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, et fait preuve de pensée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analytique et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de planification. Une grande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importance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est donnée à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la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précision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et à la garantie des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meilleurs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résultats.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Cherche la solution la plus productive.</a:t>
            </a:r>
            <a:endParaRPr sz="700" dirty="0">
              <a:solidFill>
                <a:srgbClr val="000000"/>
              </a:solidFill>
              <a:latin typeface="Calibri"/>
              <a:ea typeface="Roboto Light"/>
              <a:cs typeface="Calibri"/>
              <a:sym typeface="Roboto Light"/>
            </a:endParaRPr>
          </a:p>
        </p:txBody>
      </p:sp>
      <p:pic>
        <p:nvPicPr>
          <p:cNvPr id="11" name="Google Shape;120;p7"/>
          <p:cNvPicPr preferRelativeResize="0"/>
          <p:nvPr/>
        </p:nvPicPr>
        <p:blipFill rotWithShape="1">
          <a:blip r:embed="rId3">
            <a:alphaModFix/>
          </a:blip>
          <a:srcRect l="12754"/>
          <a:stretch/>
        </p:blipFill>
        <p:spPr>
          <a:xfrm rot="10226110">
            <a:off x="4989737" y="4372210"/>
            <a:ext cx="761824" cy="837834"/>
          </a:xfrm>
          <a:prstGeom prst="rect">
            <a:avLst/>
          </a:prstGeom>
          <a:noFill/>
          <a:ln>
            <a:noFill/>
          </a:ln>
          <a:effectLst>
            <a:outerShdw blurRad="100013" dist="9525" dir="1680000" algn="bl" rotWithShape="0">
              <a:srgbClr val="000000">
                <a:alpha val="5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959" y="1892110"/>
            <a:ext cx="857268" cy="683990"/>
          </a:xfrm>
          <a:prstGeom prst="rect">
            <a:avLst/>
          </a:prstGeom>
        </p:spPr>
      </p:pic>
      <p:sp>
        <p:nvSpPr>
          <p:cNvPr id="13" name="Google Shape;126;p7"/>
          <p:cNvSpPr txBox="1"/>
          <p:nvPr/>
        </p:nvSpPr>
        <p:spPr>
          <a:xfrm>
            <a:off x="1856011" y="1744107"/>
            <a:ext cx="1251600" cy="1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 dirty="0" smtClean="0">
                <a:solidFill>
                  <a:srgbClr val="EB1536"/>
                </a:solidFill>
                <a:highlight>
                  <a:srgbClr val="FFFFFF"/>
                </a:highlight>
                <a:latin typeface="Roboto Medium"/>
                <a:ea typeface="Roboto Medium"/>
                <a:cs typeface="Roboto Medium"/>
                <a:sym typeface="Roboto Medium"/>
              </a:rPr>
              <a:t>Dominant</a:t>
            </a:r>
            <a:endParaRPr sz="900" dirty="0">
              <a:solidFill>
                <a:srgbClr val="EB1536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4" name="Google Shape;127;p7"/>
          <p:cNvSpPr txBox="1"/>
          <p:nvPr/>
        </p:nvSpPr>
        <p:spPr>
          <a:xfrm>
            <a:off x="1864124" y="1916526"/>
            <a:ext cx="1743600" cy="1041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Les personnes présentant un profil Dominant, sont des personnes actives et contestataires.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Elle privilégie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l’action, e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ntreprend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de nouveaux défis,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saisit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de nouvelles opportunités,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obtient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des résultats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immédiats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et ambitionne 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ea typeface="Roboto Light"/>
                <a:cs typeface="Calibri"/>
                <a:sym typeface="Roboto Light"/>
              </a:rPr>
              <a:t>pour de nouvelles réussites.</a:t>
            </a:r>
            <a:endParaRPr sz="700" dirty="0">
              <a:solidFill>
                <a:srgbClr val="000000"/>
              </a:solidFill>
              <a:latin typeface="Calibri"/>
              <a:ea typeface="Roboto Light"/>
              <a:cs typeface="Calibri"/>
              <a:sym typeface="Roboto Light"/>
            </a:endParaRPr>
          </a:p>
        </p:txBody>
      </p:sp>
      <p:pic>
        <p:nvPicPr>
          <p:cNvPr id="15" name="Google Shape;120;p7"/>
          <p:cNvPicPr preferRelativeResize="0"/>
          <p:nvPr/>
        </p:nvPicPr>
        <p:blipFill rotWithShape="1">
          <a:blip r:embed="rId3">
            <a:alphaModFix/>
          </a:blip>
          <a:srcRect l="12754"/>
          <a:stretch/>
        </p:blipFill>
        <p:spPr>
          <a:xfrm rot="21114850">
            <a:off x="1187430" y="1818075"/>
            <a:ext cx="761824" cy="837834"/>
          </a:xfrm>
          <a:prstGeom prst="rect">
            <a:avLst/>
          </a:prstGeom>
          <a:noFill/>
          <a:ln>
            <a:noFill/>
          </a:ln>
          <a:effectLst>
            <a:outerShdw blurRad="100013" dist="9525" dir="1680000" algn="bl" rotWithShape="0">
              <a:srgbClr val="000000">
                <a:alpha val="5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959" y="4462411"/>
            <a:ext cx="857268" cy="683990"/>
          </a:xfrm>
          <a:prstGeom prst="rect">
            <a:avLst/>
          </a:prstGeom>
        </p:spPr>
      </p:pic>
      <p:sp>
        <p:nvSpPr>
          <p:cNvPr id="17" name="Google Shape;126;p7"/>
          <p:cNvSpPr txBox="1"/>
          <p:nvPr/>
        </p:nvSpPr>
        <p:spPr>
          <a:xfrm>
            <a:off x="1856011" y="4314408"/>
            <a:ext cx="1251600" cy="1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900">
                <a:solidFill>
                  <a:srgbClr val="6AA84F"/>
                </a:solidFill>
                <a:highlight>
                  <a:srgbClr val="FFFFFF"/>
                </a:highlight>
                <a:latin typeface="Roboto Medium"/>
                <a:ea typeface="Roboto Medium"/>
                <a:cs typeface="Roboto Medium"/>
                <a:sym typeface="Roboto Medium"/>
              </a:rPr>
              <a:t>Stable</a:t>
            </a:r>
            <a:endParaRPr sz="900">
              <a:solidFill>
                <a:srgbClr val="6AA84F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8" name="Google Shape;127;p7"/>
          <p:cNvSpPr txBox="1"/>
          <p:nvPr/>
        </p:nvSpPr>
        <p:spPr>
          <a:xfrm>
            <a:off x="1864124" y="4486827"/>
            <a:ext cx="1743600" cy="1041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Roboto Light"/>
                <a:cs typeface="Calibri"/>
                <a:sym typeface="Roboto Light"/>
              </a:rPr>
              <a:t>Les personnes présentant un profil Stable, sont des personnes réfléchies et tolérantes. Il apporte un soutien et un équilibre, assiste les autres. Il a un grand sens de l’écoute, évite les changements et les conflits. Il apprécie une ambiance ouverte</a:t>
            </a:r>
            <a:r>
              <a:rPr lang="fr-FR" sz="700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Roboto Light"/>
                <a:cs typeface="Calibri"/>
                <a:sym typeface="Roboto Light"/>
              </a:rPr>
              <a:t> 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Roboto Light"/>
                <a:cs typeface="Calibri"/>
                <a:sym typeface="Roboto Light"/>
              </a:rPr>
              <a:t>et</a:t>
            </a:r>
            <a:r>
              <a:rPr lang="fr-FR" sz="700" dirty="0" smtClean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Roboto Light"/>
                <a:cs typeface="Calibri"/>
                <a:sym typeface="Roboto Light"/>
              </a:rPr>
              <a:t> construit des relations solides au travail.</a:t>
            </a:r>
            <a:endParaRPr sz="700" dirty="0">
              <a:solidFill>
                <a:srgbClr val="000000"/>
              </a:solidFill>
              <a:latin typeface="Calibri"/>
              <a:ea typeface="Roboto Light"/>
              <a:cs typeface="Calibri"/>
              <a:sym typeface="Roboto Light"/>
            </a:endParaRPr>
          </a:p>
        </p:txBody>
      </p:sp>
      <p:pic>
        <p:nvPicPr>
          <p:cNvPr id="19" name="Google Shape;120;p7"/>
          <p:cNvPicPr preferRelativeResize="0"/>
          <p:nvPr/>
        </p:nvPicPr>
        <p:blipFill rotWithShape="1">
          <a:blip r:embed="rId3">
            <a:alphaModFix/>
          </a:blip>
          <a:srcRect l="12754"/>
          <a:stretch/>
        </p:blipFill>
        <p:spPr>
          <a:xfrm rot="7101224">
            <a:off x="1095070" y="4423011"/>
            <a:ext cx="761824" cy="837834"/>
          </a:xfrm>
          <a:prstGeom prst="rect">
            <a:avLst/>
          </a:prstGeom>
          <a:noFill/>
          <a:ln>
            <a:noFill/>
          </a:ln>
          <a:effectLst>
            <a:outerShdw blurRad="100013" dist="9525" dir="1680000" algn="bl" rotWithShape="0">
              <a:srgbClr val="000000">
                <a:alpha val="55000"/>
              </a:srgbClr>
            </a:outerShdw>
          </a:effectLst>
        </p:spPr>
      </p:pic>
      <p:sp>
        <p:nvSpPr>
          <p:cNvPr id="20" name="Google Shape;137;p7"/>
          <p:cNvSpPr/>
          <p:nvPr/>
        </p:nvSpPr>
        <p:spPr>
          <a:xfrm>
            <a:off x="0" y="6429170"/>
            <a:ext cx="9144000" cy="428830"/>
          </a:xfrm>
          <a:prstGeom prst="rect">
            <a:avLst/>
          </a:prstGeom>
          <a:gradFill>
            <a:gsLst>
              <a:gs pos="0">
                <a:srgbClr val="EB1536"/>
              </a:gs>
              <a:gs pos="100000">
                <a:srgbClr val="740A1B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1" name="Picture 20" descr="Logo_blanc@3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482" y="6479970"/>
            <a:ext cx="872067" cy="34925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082959" y="526534"/>
            <a:ext cx="21968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="1" dirty="0" smtClean="0">
                <a:solidFill>
                  <a:srgbClr val="282828"/>
                </a:solidFill>
                <a:latin typeface="Times"/>
                <a:ea typeface="Roboto"/>
                <a:cs typeface="Times"/>
                <a:sym typeface="Roboto"/>
              </a:rPr>
              <a:t>Les 4 </a:t>
            </a:r>
            <a:r>
              <a:rPr lang="en-US" sz="2000" b="1" dirty="0" err="1" smtClean="0">
                <a:solidFill>
                  <a:srgbClr val="282828"/>
                </a:solidFill>
                <a:latin typeface="Times"/>
                <a:ea typeface="Roboto"/>
                <a:cs typeface="Times"/>
                <a:sym typeface="Roboto"/>
              </a:rPr>
              <a:t>p</a:t>
            </a:r>
            <a:r>
              <a:rPr lang="en-US" sz="2000" b="1" dirty="0" err="1" smtClean="0">
                <a:solidFill>
                  <a:srgbClr val="282828"/>
                </a:solidFill>
                <a:latin typeface="Times"/>
                <a:ea typeface="Roboto"/>
                <a:cs typeface="Times"/>
                <a:sym typeface="Roboto"/>
              </a:rPr>
              <a:t>rofils</a:t>
            </a:r>
            <a:r>
              <a:rPr lang="en-US" sz="2000" b="1" dirty="0" smtClean="0">
                <a:solidFill>
                  <a:srgbClr val="282828"/>
                </a:solidFill>
                <a:latin typeface="Times"/>
                <a:ea typeface="Roboto"/>
                <a:cs typeface="Times"/>
                <a:sym typeface="Roboto"/>
              </a:rPr>
              <a:t> DISC</a:t>
            </a:r>
            <a:endParaRPr lang="en-US" sz="2000" dirty="0">
              <a:solidFill>
                <a:srgbClr val="282828"/>
              </a:solidFill>
              <a:latin typeface="Times"/>
              <a:ea typeface="Open Sans Light"/>
              <a:cs typeface="Times"/>
              <a:sym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140149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371</Words>
  <Application>Microsoft Macintosh PowerPoint</Application>
  <PresentationFormat>On-screen Show (4:3)</PresentationFormat>
  <Paragraphs>73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Prénom / Rôle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Prénom / Rôle</dc:title>
  <dc:creator>Pely BET</dc:creator>
  <cp:lastModifiedBy>Pely BET</cp:lastModifiedBy>
  <cp:revision>16</cp:revision>
  <dcterms:created xsi:type="dcterms:W3CDTF">2020-08-17T10:16:09Z</dcterms:created>
  <dcterms:modified xsi:type="dcterms:W3CDTF">2020-08-17T18:26:43Z</dcterms:modified>
</cp:coreProperties>
</file>